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9" r:id="rId3"/>
    <p:sldId id="257" r:id="rId4"/>
    <p:sldId id="267" r:id="rId5"/>
    <p:sldId id="268" r:id="rId6"/>
    <p:sldId id="259" r:id="rId7"/>
    <p:sldId id="263" r:id="rId8"/>
    <p:sldId id="260" r:id="rId9"/>
    <p:sldId id="261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2E2"/>
    <a:srgbClr val="82B3DF"/>
    <a:srgbClr val="FF754C"/>
    <a:srgbClr val="DF8C10"/>
    <a:srgbClr val="F2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4539" autoAdjust="0"/>
  </p:normalViewPr>
  <p:slideViewPr>
    <p:cSldViewPr snapToGrid="0">
      <p:cViewPr varScale="1">
        <p:scale>
          <a:sx n="112" d="100"/>
          <a:sy n="112" d="100"/>
        </p:scale>
        <p:origin x="14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E42A-770E-476D-B9A6-97AA2F04A3AC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24C0-A0ED-4675-A3A5-9859D94B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1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24C0-A0ED-4675-A3A5-9859D94BA4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1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24C0-A0ED-4675-A3A5-9859D94BA4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59826"/>
            <a:ext cx="9144000" cy="298174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5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61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0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8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5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1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7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5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5F71-77EB-4B10-9E72-9A56E75AFE3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A1F5-A315-4F32-A41D-0FC79842004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87" y="90326"/>
            <a:ext cx="1580718" cy="53583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559826"/>
            <a:ext cx="9144000" cy="298174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7505" y="1029352"/>
            <a:ext cx="6528987" cy="503347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CC2A84B0-4009-5A4D-9DAB-BCC5EE7D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39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E0A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E0A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E0A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E0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sz="2100" dirty="0" smtClean="0">
                <a:latin typeface="OfficinaSerifBookCTT"/>
              </a:rPr>
              <a:t>в </a:t>
            </a:r>
            <a:r>
              <a:rPr lang="en-US" sz="2100" dirty="0" smtClean="0">
                <a:latin typeface="OfficinaSerifBookCTT"/>
              </a:rPr>
              <a:t>SD-WAN </a:t>
            </a:r>
            <a:r>
              <a:rPr lang="ru-RU" sz="2100" dirty="0" smtClean="0">
                <a:latin typeface="OfficinaSerifBookCTT"/>
              </a:rPr>
              <a:t>сетях</a:t>
            </a:r>
            <a:endParaRPr lang="ru-RU" altLang="ru-RU" sz="2100" dirty="0">
              <a:latin typeface="OfficinaSerifBookCTT"/>
              <a:cs typeface="Segoe UI Light" panose="020B0502040204020203" pitchFamily="34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xmlns="" id="{CC2A84B0-4009-5A4D-9DAB-BCC5EE7D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0575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E0A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E0A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E0A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E0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E0A"/>
              </a:buClr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sz="3600" dirty="0">
                <a:latin typeface="OfficinaSerifBoldCTT" panose="02060806050505020204" pitchFamily="18" charset="0"/>
              </a:rPr>
              <a:t>Агрегация трафика</a:t>
            </a:r>
            <a:endParaRPr lang="ru-RU" altLang="ru-RU" sz="2550" dirty="0">
              <a:latin typeface="OfficinaSerifBookCT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00755"/>
            <a:ext cx="9144000" cy="564023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18066" y="798100"/>
            <a:ext cx="4353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SD-WAN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504202" y="1498859"/>
            <a:ext cx="8118505" cy="4946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1500" dirty="0">
                <a:solidFill>
                  <a:prstClr val="black"/>
                </a:solidFill>
              </a:rPr>
              <a:t>В основу создания архитектуры платформы агрегации и маршрутизаторов были </a:t>
            </a:r>
            <a:r>
              <a:rPr lang="ru-RU" sz="1500" dirty="0" smtClean="0">
                <a:solidFill>
                  <a:prstClr val="black"/>
                </a:solidFill>
              </a:rPr>
              <a:t>заложены принципы</a:t>
            </a:r>
            <a:r>
              <a:rPr lang="ru-RU" sz="1500" dirty="0">
                <a:solidFill>
                  <a:prstClr val="black"/>
                </a:solidFill>
              </a:rPr>
              <a:t>, которые обеспечивают реализацию концепции </a:t>
            </a:r>
            <a:r>
              <a:rPr lang="ru-RU" sz="1500" dirty="0" smtClean="0">
                <a:solidFill>
                  <a:prstClr val="black"/>
                </a:solidFill>
              </a:rPr>
              <a:t>программно-определяемых сетей </a:t>
            </a:r>
            <a:r>
              <a:rPr lang="ru-RU" sz="1500" dirty="0">
                <a:solidFill>
                  <a:srgbClr val="0070C0"/>
                </a:solidFill>
              </a:rPr>
              <a:t>SDN</a:t>
            </a:r>
            <a:r>
              <a:rPr lang="ru-RU" sz="1500" dirty="0">
                <a:solidFill>
                  <a:prstClr val="black"/>
                </a:solidFill>
              </a:rPr>
              <a:t> применительно к </a:t>
            </a:r>
            <a:r>
              <a:rPr lang="ru-RU" sz="1500" dirty="0">
                <a:solidFill>
                  <a:srgbClr val="0070C0"/>
                </a:solidFill>
              </a:rPr>
              <a:t>WAN-сетям</a:t>
            </a:r>
            <a:r>
              <a:rPr lang="ru-RU" sz="1500" dirty="0" smtClean="0">
                <a:solidFill>
                  <a:prstClr val="black"/>
                </a:solidFill>
              </a:rPr>
              <a:t>:</a:t>
            </a:r>
            <a:endParaRPr lang="ru-RU" sz="14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Простой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ввод новых узлов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связи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Централизованное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управление унифицированным массивом технических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решений существующих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узлов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связи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solidFill>
                  <a:prstClr val="black"/>
                </a:solidFill>
              </a:rPr>
              <a:t>Технология </a:t>
            </a:r>
            <a:r>
              <a:rPr lang="ru-RU" sz="1500" dirty="0">
                <a:solidFill>
                  <a:srgbClr val="0070C0"/>
                </a:solidFill>
              </a:rPr>
              <a:t>SD-WAN (Software Defined WAN)</a:t>
            </a:r>
            <a:r>
              <a:rPr lang="ru-RU" sz="1500" dirty="0">
                <a:solidFill>
                  <a:prstClr val="black"/>
                </a:solidFill>
              </a:rPr>
              <a:t> является результатом </a:t>
            </a:r>
            <a:r>
              <a:rPr lang="ru-RU" sz="1500" dirty="0" smtClean="0">
                <a:solidFill>
                  <a:prstClr val="black"/>
                </a:solidFill>
              </a:rPr>
              <a:t>естественной эволюции </a:t>
            </a:r>
            <a:r>
              <a:rPr lang="ru-RU" sz="1500" dirty="0">
                <a:solidFill>
                  <a:prstClr val="black"/>
                </a:solidFill>
              </a:rPr>
              <a:t>в подходах к построению территориально-распределённых сетей </a:t>
            </a:r>
            <a:r>
              <a:rPr lang="ru-RU" sz="1500" dirty="0" smtClean="0">
                <a:solidFill>
                  <a:prstClr val="black"/>
                </a:solidFill>
              </a:rPr>
              <a:t>передачи данных </a:t>
            </a:r>
            <a:r>
              <a:rPr lang="ru-RU" sz="1500" dirty="0">
                <a:solidFill>
                  <a:prstClr val="black"/>
                </a:solidFill>
              </a:rPr>
              <a:t>и </a:t>
            </a:r>
            <a:r>
              <a:rPr lang="ru-RU" sz="1500" dirty="0" smtClean="0">
                <a:solidFill>
                  <a:prstClr val="black"/>
                </a:solidFill>
              </a:rPr>
              <a:t>обеспечивает:</a:t>
            </a:r>
            <a:endParaRPr lang="ru-RU" sz="14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Централизованное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управление WAN-каналами различных типов (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L3VPN, Internet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LTE и т.д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Динамический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выбор пути для потока данных в соответствии с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требованиями приложений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 текущими характеристиками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каналов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Поддержку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VPN и различных типов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шифрования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Простоту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интеграции с другими WAN-сервисами (оптимизаторами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трафика, межсетевыми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экранами т.д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9140"/>
            <a:ext cx="9144000" cy="2914116"/>
          </a:xfrm>
          <a:prstGeom prst="rect">
            <a:avLst/>
          </a:prstGeom>
          <a:solidFill>
            <a:srgbClr val="47B2E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40461" y="785252"/>
            <a:ext cx="29916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OfficinaSerifBoldCTT"/>
                <a:ea typeface="MingLiU-ExtB" panose="02020500000000000000" pitchFamily="18" charset="-120"/>
              </a:rPr>
              <a:t>Описание </a:t>
            </a:r>
            <a:endParaRPr lang="en-US" sz="2400" dirty="0">
              <a:solidFill>
                <a:schemeClr val="tx1"/>
              </a:solidFill>
              <a:latin typeface="OfficinaSerifBoldCTT"/>
              <a:ea typeface="MingLiU-ExtB" panose="02020500000000000000" pitchFamily="18" charset="-120"/>
            </a:endParaRPr>
          </a:p>
        </p:txBody>
      </p:sp>
      <p:pic>
        <p:nvPicPr>
          <p:cNvPr id="22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3" y="4563458"/>
            <a:ext cx="8571722" cy="1572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Прямоугольник 6"/>
          <p:cNvSpPr/>
          <p:nvPr/>
        </p:nvSpPr>
        <p:spPr>
          <a:xfrm>
            <a:off x="240461" y="1564786"/>
            <a:ext cx="8764341" cy="230513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Для работы </a:t>
            </a:r>
            <a:r>
              <a:rPr lang="ru-RU" sz="150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 </a:t>
            </a:r>
            <a:r>
              <a:rPr lang="ru-RU" sz="150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требуются 2 ключевых элемента</a:t>
            </a:r>
            <a:r>
              <a:rPr lang="ru-RU" sz="150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:</a:t>
            </a:r>
            <a:endParaRPr lang="ru-RU" sz="1400" b="0" i="0" u="none" strike="noStrike" kern="0" cap="none" spc="0" baseline="0" dirty="0" smtClean="0">
              <a:solidFill>
                <a:srgbClr val="000000"/>
              </a:solidFill>
              <a:uFillTx/>
              <a:latin typeface="OfficinaSerifBoldCTT"/>
              <a:ea typeface="Verdana" pitchFamily="1"/>
              <a:cs typeface="Verdana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Шлюз</a:t>
            </a:r>
            <a:r>
              <a:rPr lang="ru-RU" sz="1400" b="0" i="0" u="none" strike="noStrike" kern="0" cap="none" spc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 </a:t>
            </a: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– </a:t>
            </a:r>
            <a:r>
              <a:rPr lang="ru-RU" sz="1400" kern="0" dirty="0" smtClean="0">
                <a:solidFill>
                  <a:srgbClr val="000000"/>
                </a:solidFill>
                <a:latin typeface="OfficinaSerifBoldCTT"/>
                <a:ea typeface="Verdana" pitchFamily="1"/>
                <a:cs typeface="Verdana" pitchFamily="34"/>
              </a:rPr>
              <a:t>маршрутизатор </a:t>
            </a: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 для </a:t>
            </a:r>
            <a:r>
              <a:rPr lang="ru-RU" sz="1400" b="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установки на «сайт» клиента и разделения трафика по маршрутам</a:t>
            </a: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.</a:t>
            </a:r>
            <a:endParaRPr lang="ru-RU" sz="1400" b="0" i="0" u="none" strike="noStrike" kern="0" cap="none" spc="0" baseline="0" dirty="0">
              <a:solidFill>
                <a:srgbClr val="000000"/>
              </a:solidFill>
              <a:uFillTx/>
              <a:latin typeface="OfficinaSerifBoldCTT"/>
              <a:ea typeface="Verdana" pitchFamily="1"/>
              <a:cs typeface="Verdana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Сервер</a:t>
            </a:r>
            <a:r>
              <a:rPr lang="ru-RU" sz="1400" b="0" i="0" u="none" strike="noStrike" kern="0" cap="none" spc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 агрегации </a:t>
            </a: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– маршрутизатор</a:t>
            </a:r>
            <a:r>
              <a:rPr lang="ru-RU" sz="1400" b="0" i="0" u="none" strike="noStrike" kern="0" cap="none" spc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 </a:t>
            </a: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производящий </a:t>
            </a:r>
            <a:r>
              <a:rPr lang="ru-RU" sz="1400" b="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восстановление начальных каналов после процедуры разделения пакетов. Устанавливается в ЦОД </a:t>
            </a:r>
            <a:r>
              <a:rPr lang="ru-RU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клиента</a:t>
            </a:r>
            <a:endParaRPr lang="ru-RU" sz="1400" b="0" i="0" u="none" strike="noStrike" kern="0" cap="none" spc="0" baseline="0" dirty="0">
              <a:solidFill>
                <a:srgbClr val="000000"/>
              </a:solidFill>
              <a:uFillTx/>
              <a:latin typeface="OfficinaSerifBoldCTT"/>
              <a:ea typeface="Verdana" pitchFamily="1"/>
              <a:cs typeface="Verdana" pitchFamily="34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Между шлюзом и </a:t>
            </a:r>
            <a:r>
              <a:rPr lang="ru-RU" sz="15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сервером</a:t>
            </a:r>
            <a:r>
              <a:rPr lang="ru-RU" sz="1500" b="0" i="0" u="none" strike="noStrike" kern="0" cap="none" spc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 агрегации </a:t>
            </a:r>
            <a:r>
              <a:rPr lang="ru-RU" sz="15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образуется </a:t>
            </a:r>
            <a:r>
              <a:rPr lang="ru-RU" sz="1500" b="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логический </a:t>
            </a:r>
            <a:r>
              <a:rPr lang="ru-RU" sz="15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канал </a:t>
            </a:r>
            <a:r>
              <a:rPr lang="ru-RU" sz="1500" b="0" i="0" u="none" strike="noStrike" kern="0" cap="none" spc="0" baseline="0" dirty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включающий в себя все подключенные физические каналы с совокупной пропускной способностью. Позволяющий организовать </a:t>
            </a:r>
            <a:r>
              <a:rPr lang="en-US" sz="1500" kern="0" dirty="0">
                <a:solidFill>
                  <a:srgbClr val="000000"/>
                </a:solidFill>
                <a:latin typeface="OfficinaSerifBoldCTT"/>
                <a:ea typeface="Verdana" pitchFamily="1"/>
                <a:cs typeface="Verdana" pitchFamily="34"/>
              </a:rPr>
              <a:t>L2 </a:t>
            </a:r>
            <a:r>
              <a:rPr lang="ru-RU" sz="1500" kern="0" dirty="0">
                <a:solidFill>
                  <a:srgbClr val="000000"/>
                </a:solidFill>
                <a:latin typeface="OfficinaSerifBoldCTT"/>
                <a:ea typeface="Verdana" pitchFamily="1"/>
                <a:cs typeface="Verdana" pitchFamily="34"/>
              </a:rPr>
              <a:t>или </a:t>
            </a:r>
            <a:r>
              <a:rPr lang="en-US" sz="1500" kern="0" dirty="0" smtClean="0">
                <a:solidFill>
                  <a:srgbClr val="000000"/>
                </a:solidFill>
                <a:latin typeface="OfficinaSerifBoldCTT"/>
                <a:ea typeface="Verdana" pitchFamily="1"/>
                <a:cs typeface="Verdana" pitchFamily="34"/>
              </a:rPr>
              <a:t>L3</a:t>
            </a:r>
            <a:r>
              <a:rPr lang="ru-RU" sz="1500" kern="0" dirty="0" smtClean="0">
                <a:solidFill>
                  <a:srgbClr val="000000"/>
                </a:solidFill>
                <a:latin typeface="OfficinaSerifBoldCTT"/>
                <a:ea typeface="Verdana" pitchFamily="1"/>
                <a:cs typeface="Verdana" pitchFamily="34"/>
              </a:rPr>
              <a:t> </a:t>
            </a:r>
            <a:r>
              <a:rPr lang="ru-RU" sz="15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туннели</a:t>
            </a:r>
            <a:r>
              <a:rPr lang="en-US" sz="1500" b="0" i="0" u="none" strike="noStrike" kern="0" cap="none" spc="0" baseline="0" dirty="0" smtClean="0">
                <a:solidFill>
                  <a:srgbClr val="000000"/>
                </a:solidFill>
                <a:uFillTx/>
                <a:latin typeface="OfficinaSerifBoldCTT"/>
                <a:ea typeface="Verdana" pitchFamily="1"/>
                <a:cs typeface="Verdana" pitchFamily="34"/>
              </a:rPr>
              <a:t>.</a:t>
            </a:r>
            <a:endParaRPr lang="ru-RU" sz="1500" b="0" i="0" u="none" strike="noStrike" kern="0" cap="none" spc="0" baseline="0" dirty="0">
              <a:solidFill>
                <a:srgbClr val="000000"/>
              </a:solidFill>
              <a:uFillTx/>
              <a:latin typeface="OfficinaSerifBoldCTT"/>
              <a:ea typeface="Verdana" pitchFamily="1"/>
              <a:cs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677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00755"/>
            <a:ext cx="9144000" cy="564023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18065" y="798100"/>
            <a:ext cx="59132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Клиентская часть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/>
          <p:nvPr/>
        </p:nvSpPr>
        <p:spPr>
          <a:xfrm>
            <a:off x="285249" y="2211910"/>
            <a:ext cx="8464111" cy="17681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2" tIns="37801" rIns="75602" bIns="37801" anchor="t" anchorCtr="0" compatLnSpc="1">
            <a:noAutofit/>
          </a:bodyPr>
          <a:lstStyle/>
          <a:p>
            <a:pPr marL="285750" lvl="0" indent="-28575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Агрегация – в логический канал объединяются доступные сети сотовых операторов.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WIFI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используется для подключения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клиентов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OfficinaSerifBookCTT"/>
            </a:endParaRPr>
          </a:p>
          <a:p>
            <a:pPr marL="285750" lvl="0" indent="-28575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Агрегация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WAN –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в логический канал объединяются доступные сети сотовых операторов и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WAN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канал.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WIFI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используется для подключения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клиентов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OfficinaSerifBookCTT"/>
            </a:endParaRPr>
          </a:p>
          <a:p>
            <a:pPr marL="285750" lvl="0" indent="-28575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Агрегация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WIFI -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логический канал объединяются доступные сети сотовых операторов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и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WIFI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OfficinaSerifBookCTT"/>
            </a:endParaRPr>
          </a:p>
          <a:p>
            <a:pPr marL="285750" lvl="0" indent="-285750" algn="just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chemeClr val="bg2">
                  <a:lumMod val="25000"/>
                </a:schemeClr>
              </a:solidFill>
              <a:latin typeface="OfficinaSerifBookCTT"/>
              <a:ea typeface="Microsoft YaHei" pitchFamily="2"/>
              <a:cs typeface="Verdana" pitchFamily="34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5" y="4068613"/>
            <a:ext cx="3642878" cy="219784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29316"/>
              </p:ext>
            </p:extLst>
          </p:nvPr>
        </p:nvGraphicFramePr>
        <p:xfrm>
          <a:off x="4120300" y="4189135"/>
          <a:ext cx="4840824" cy="2154392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546069"/>
                <a:gridCol w="1574225"/>
                <a:gridCol w="1720530"/>
              </a:tblGrid>
              <a:tr h="47436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Размер пакета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Пакетов в сек.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Скорость Мбит/сек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</a:tr>
              <a:tr h="28000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64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46645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22,77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000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128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46437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45,35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000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256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46000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89,84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000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512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34428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134,48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000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1024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22116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/>
                          <a:cs typeface="Arial" pitchFamily="34"/>
                        </a:rPr>
                        <a:t>172,78</a:t>
                      </a:r>
                      <a:endParaRPr lang="ru-RU" sz="130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000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1500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20995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/>
                          <a:cs typeface="Arial" pitchFamily="34"/>
                        </a:rPr>
                        <a:t>240,27</a:t>
                      </a:r>
                      <a:endParaRPr lang="ru-RU" sz="1300" dirty="0">
                        <a:latin typeface="Arial" pitchFamily="34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</a:tbl>
          </a:graphicData>
        </a:graphic>
      </p:graphicFrame>
      <p:sp>
        <p:nvSpPr>
          <p:cNvPr id="12" name="Подзаголовок 2"/>
          <p:cNvSpPr txBox="1"/>
          <p:nvPr/>
        </p:nvSpPr>
        <p:spPr>
          <a:xfrm>
            <a:off x="4048300" y="3867568"/>
            <a:ext cx="4908809" cy="255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2" tIns="37801" rIns="75602" bIns="37801" anchor="t" anchorCtr="1" compatLnSpc="1">
            <a:noAutofit/>
          </a:bodyPr>
          <a:lstStyle/>
          <a:p>
            <a:pPr marL="0" marR="0" lvl="1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solidFill>
                  <a:srgbClr val="0070C0"/>
                </a:solidFill>
                <a:uFillTx/>
                <a:latin typeface="OfficinaSerifBookCTT"/>
                <a:cs typeface="Arial" pitchFamily="34"/>
              </a:rPr>
              <a:t>Скорость клиентского трафика через маршрутизатор</a:t>
            </a:r>
          </a:p>
        </p:txBody>
      </p:sp>
      <p:sp>
        <p:nvSpPr>
          <p:cNvPr id="9" name="Подзаголовок 2"/>
          <p:cNvSpPr txBox="1"/>
          <p:nvPr/>
        </p:nvSpPr>
        <p:spPr>
          <a:xfrm>
            <a:off x="2400794" y="6012790"/>
            <a:ext cx="1771988" cy="330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2" tIns="37801" rIns="75602" bIns="37801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88" b="1" i="0" u="none" strike="noStrike" kern="1200" cap="none" spc="0" baseline="0" dirty="0">
                <a:solidFill>
                  <a:srgbClr val="0070C0"/>
                </a:solidFill>
                <a:uFillTx/>
                <a:latin typeface="OfficinaSerifBookCTT"/>
                <a:cs typeface="Arial" pitchFamily="34"/>
              </a:rPr>
              <a:t>Серия </a:t>
            </a:r>
            <a:r>
              <a:rPr lang="en-US" sz="1488" b="1" i="0" u="none" strike="noStrike" kern="1200" cap="none" spc="0" baseline="0" dirty="0">
                <a:solidFill>
                  <a:srgbClr val="0070C0"/>
                </a:solidFill>
                <a:uFillTx/>
                <a:latin typeface="OfficinaSerifBookCTT"/>
                <a:cs typeface="Arial" pitchFamily="34"/>
              </a:rPr>
              <a:t>Outdoor</a:t>
            </a:r>
            <a:endParaRPr lang="ru-RU" sz="1488" b="1" i="0" u="none" strike="noStrike" kern="1200" cap="none" spc="0" baseline="0" dirty="0">
              <a:solidFill>
                <a:srgbClr val="0070C0"/>
              </a:solidFill>
              <a:uFillTx/>
              <a:latin typeface="OfficinaSerifBookCTT"/>
              <a:cs typeface="Arial" pitchFamily="3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115" y="1438806"/>
            <a:ext cx="86969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500" dirty="0" smtClean="0">
                <a:solidFill>
                  <a:prstClr val="black"/>
                </a:solidFill>
                <a:latin typeface="OfficinaSerifBoldCTT"/>
              </a:rPr>
              <a:t>Семейство </a:t>
            </a:r>
            <a:r>
              <a:rPr lang="en-US" sz="1500" dirty="0">
                <a:solidFill>
                  <a:srgbClr val="0070C0"/>
                </a:solidFill>
                <a:latin typeface="OfficinaSerifBoldCTT"/>
              </a:rPr>
              <a:t>Indoor/Outdoor</a:t>
            </a:r>
            <a:r>
              <a:rPr lang="ru-RU" sz="1500" dirty="0" smtClean="0">
                <a:solidFill>
                  <a:prstClr val="black"/>
                </a:solidFill>
                <a:latin typeface="OfficinaSerifBoldCTT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маршрутизаторов (</a:t>
            </a:r>
            <a:r>
              <a:rPr lang="en-US" sz="1500" dirty="0">
                <a:solidFill>
                  <a:prstClr val="black"/>
                </a:solidFill>
                <a:latin typeface="OfficinaSerifBoldCTT"/>
              </a:rPr>
              <a:t>CE)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 – </a:t>
            </a:r>
            <a:r>
              <a:rPr lang="ru-RU" sz="1500" dirty="0">
                <a:solidFill>
                  <a:srgbClr val="0070C0"/>
                </a:solidFill>
                <a:latin typeface="OfficinaSerifBoldCTT"/>
              </a:rPr>
              <a:t>2х</a:t>
            </a:r>
            <a:r>
              <a:rPr lang="en-US" sz="1500" dirty="0">
                <a:solidFill>
                  <a:srgbClr val="0070C0"/>
                </a:solidFill>
                <a:latin typeface="OfficinaSerifBoldCTT"/>
              </a:rPr>
              <a:t>SIM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, </a:t>
            </a:r>
            <a:r>
              <a:rPr lang="ru-RU" sz="1500" dirty="0">
                <a:solidFill>
                  <a:srgbClr val="0070C0"/>
                </a:solidFill>
                <a:latin typeface="OfficinaSerifBoldCTT"/>
              </a:rPr>
              <a:t>4х</a:t>
            </a:r>
            <a:r>
              <a:rPr lang="en-US" sz="1500" dirty="0">
                <a:solidFill>
                  <a:srgbClr val="0070C0"/>
                </a:solidFill>
                <a:latin typeface="OfficinaSerifBoldCTT"/>
              </a:rPr>
              <a:t>SIM</a:t>
            </a:r>
            <a:r>
              <a:rPr lang="ru-RU" sz="1500" dirty="0">
                <a:solidFill>
                  <a:srgbClr val="0070C0"/>
                </a:solidFill>
                <a:latin typeface="OfficinaSerifBoldCTT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и</a:t>
            </a:r>
            <a:r>
              <a:rPr lang="ru-RU" sz="1500" dirty="0">
                <a:solidFill>
                  <a:srgbClr val="0070C0"/>
                </a:solidFill>
                <a:latin typeface="OfficinaSerifBoldCTT"/>
              </a:rPr>
              <a:t> 6х</a:t>
            </a:r>
            <a:r>
              <a:rPr lang="en-US" sz="1500" dirty="0">
                <a:solidFill>
                  <a:srgbClr val="0070C0"/>
                </a:solidFill>
                <a:latin typeface="OfficinaSerifBoldCTT"/>
              </a:rPr>
              <a:t>SIM</a:t>
            </a:r>
            <a:r>
              <a:rPr lang="ru-RU" sz="1500" dirty="0">
                <a:solidFill>
                  <a:srgbClr val="0070C0"/>
                </a:solidFill>
                <a:latin typeface="OfficinaSerifBoldCTT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OfficinaSerifBoldCTT"/>
              </a:rPr>
              <a:t>для 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каждого из макросегментов. </a:t>
            </a:r>
            <a:r>
              <a:rPr lang="ru-RU" sz="1500" dirty="0" smtClean="0">
                <a:solidFill>
                  <a:prstClr val="black"/>
                </a:solidFill>
                <a:latin typeface="OfficinaSerifBoldCTT"/>
              </a:rPr>
              <a:t>Работают по 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технологии </a:t>
            </a:r>
            <a:r>
              <a:rPr lang="ru-RU" sz="1500" dirty="0" err="1">
                <a:solidFill>
                  <a:prstClr val="black"/>
                </a:solidFill>
                <a:latin typeface="OfficinaSerifBoldCTT"/>
              </a:rPr>
              <a:t>PnP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(</a:t>
            </a:r>
            <a:r>
              <a:rPr lang="ru-RU" sz="1500" dirty="0" err="1">
                <a:solidFill>
                  <a:prstClr val="black"/>
                </a:solidFill>
                <a:latin typeface="OfficinaSerifBoldCTT"/>
              </a:rPr>
              <a:t>plug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OfficinaSerifBoldCTT"/>
              </a:rPr>
              <a:t>and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OfficinaSerifBoldCTT"/>
              </a:rPr>
              <a:t>play</a:t>
            </a:r>
            <a:r>
              <a:rPr lang="ru-RU" sz="1500" dirty="0" smtClean="0">
                <a:solidFill>
                  <a:prstClr val="black"/>
                </a:solidFill>
                <a:latin typeface="OfficinaSerifBoldCTT"/>
              </a:rPr>
              <a:t>). Возможны различные варианты настройки агрегации:</a:t>
            </a:r>
            <a:endParaRPr lang="en-US" sz="1500" dirty="0">
              <a:solidFill>
                <a:prstClr val="black"/>
              </a:solidFill>
              <a:latin typeface="OfficinaSerifBoldCTT"/>
            </a:endParaRPr>
          </a:p>
        </p:txBody>
      </p:sp>
    </p:spTree>
    <p:extLst>
      <p:ext uri="{BB962C8B-B14F-4D97-AF65-F5344CB8AC3E}">
        <p14:creationId xmlns:p14="http://schemas.microsoft.com/office/powerpoint/2010/main" val="42808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00755"/>
            <a:ext cx="9144000" cy="564023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18065" y="798100"/>
            <a:ext cx="59132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Серверная часть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7" y="4309891"/>
            <a:ext cx="3671471" cy="168093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4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63856"/>
              </p:ext>
            </p:extLst>
          </p:nvPr>
        </p:nvGraphicFramePr>
        <p:xfrm>
          <a:off x="4147318" y="4188143"/>
          <a:ext cx="4813801" cy="220303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586774"/>
                <a:gridCol w="1479796"/>
                <a:gridCol w="1747231"/>
              </a:tblGrid>
              <a:tr h="49966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Размер пакета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Пакетов в сек.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Скорость Мбит/сек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</a:tr>
              <a:tr h="28389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64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895584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437,29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389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128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891600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870,70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389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256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1035000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2021,48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389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512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964000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3765,62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389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1024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583872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4561,5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  <a:tr h="28389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1500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>
                    <a:solidFill>
                      <a:srgbClr val="47B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OfficinaSerifBookCTT"/>
                          <a:cs typeface="Arial" pitchFamily="34"/>
                        </a:rPr>
                        <a:t>503880</a:t>
                      </a:r>
                      <a:endParaRPr lang="ru-RU" sz="130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OfficinaSerifBookCTT"/>
                          <a:cs typeface="Arial" pitchFamily="34"/>
                        </a:rPr>
                        <a:t>5766,44</a:t>
                      </a:r>
                      <a:endParaRPr lang="ru-RU" sz="1300" dirty="0">
                        <a:latin typeface="OfficinaSerifBookCTT"/>
                        <a:ea typeface="Calibri" pitchFamily="34"/>
                        <a:cs typeface="Arial" pitchFamily="34"/>
                      </a:endParaRPr>
                    </a:p>
                  </a:txBody>
                  <a:tcPr marL="56701" marR="56701" marT="0" marB="0" anchor="b"/>
                </a:tc>
              </a:tr>
            </a:tbl>
          </a:graphicData>
        </a:graphic>
      </p:graphicFrame>
      <p:sp>
        <p:nvSpPr>
          <p:cNvPr id="15" name="Подзаголовок 2"/>
          <p:cNvSpPr txBox="1"/>
          <p:nvPr/>
        </p:nvSpPr>
        <p:spPr>
          <a:xfrm>
            <a:off x="4070318" y="3873163"/>
            <a:ext cx="4996682" cy="2678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2" tIns="37801" rIns="75602" bIns="37801" anchor="t" anchorCtr="1" compatLnSpc="1">
            <a:noAutofit/>
          </a:bodyPr>
          <a:lstStyle/>
          <a:p>
            <a:pPr marL="0" marR="0" lvl="1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solidFill>
                  <a:srgbClr val="0070C0"/>
                </a:solidFill>
                <a:uFillTx/>
                <a:latin typeface="OfficinaSerifBookCTT"/>
                <a:cs typeface="Arial" pitchFamily="34"/>
              </a:rPr>
              <a:t>Скорость клиентского трафика через один сервер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451" y="1848024"/>
            <a:ext cx="8677175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До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1000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маршрутизаторов СЕ  в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одном ядре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агрегации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Контроль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качества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каналов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OfficinaSerifBookCT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Приоритизация трафика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OfficinaSerifBookCT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Размножение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конфигурации с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преднастроенного шлюза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OfficinaSerifBookCT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Дистанционное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обновление программного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обеспечение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Ролевая модель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доступа на управляющие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устройства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OfficinaSerifBookCTT"/>
              </a:rPr>
              <a:t>API для подключения оркестратора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115" y="1361806"/>
            <a:ext cx="8696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500" dirty="0" smtClean="0">
                <a:solidFill>
                  <a:prstClr val="black"/>
                </a:solidFill>
                <a:latin typeface="OfficinaSerifBoldCTT"/>
              </a:rPr>
              <a:t>Сервер агрегации - основной масштабируемый элемент платформы. Отвечает за объединение </a:t>
            </a:r>
            <a:r>
              <a:rPr lang="ru-RU" sz="1500" dirty="0">
                <a:solidFill>
                  <a:prstClr val="black"/>
                </a:solidFill>
                <a:latin typeface="OfficinaSerifBoldCTT"/>
              </a:rPr>
              <a:t>пропускной способности доступных каналов</a:t>
            </a:r>
            <a:endParaRPr lang="en-US" sz="1500" dirty="0">
              <a:solidFill>
                <a:prstClr val="black"/>
              </a:solidFill>
              <a:latin typeface="OfficinaSerifBoldCTT"/>
            </a:endParaRPr>
          </a:p>
        </p:txBody>
      </p:sp>
    </p:spTree>
    <p:extLst>
      <p:ext uri="{BB962C8B-B14F-4D97-AF65-F5344CB8AC3E}">
        <p14:creationId xmlns:p14="http://schemas.microsoft.com/office/powerpoint/2010/main" val="30095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48763" y="798100"/>
            <a:ext cx="6072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Отличия от аналогичных решений.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968745" y="4078480"/>
            <a:ext cx="7206510" cy="2608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Передача данных в режиме </a:t>
            </a:r>
            <a:r>
              <a:rPr lang="ru-RU" sz="1300" i="1" dirty="0">
                <a:solidFill>
                  <a:schemeClr val="bg2">
                    <a:lumMod val="25000"/>
                  </a:schemeClr>
                </a:solidFill>
              </a:rPr>
              <a:t>«peer-to-packets»</a:t>
            </a:r>
            <a:r>
              <a:rPr lang="ru-RU" sz="1300" b="1" i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- пакеты данных параллельно отправляются во все каналы пропорционально их пропускной способности </a:t>
            </a:r>
          </a:p>
          <a:p>
            <a:pPr marL="342900" lvl="0" indent="-34290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300" dirty="0" err="1">
                <a:solidFill>
                  <a:srgbClr val="E7E6E6">
                    <a:lumMod val="25000"/>
                  </a:srgbClr>
                </a:solidFill>
              </a:rPr>
              <a:t>Самодиагностируемая</a:t>
            </a:r>
            <a:r>
              <a:rPr lang="ru-RU" sz="1300" dirty="0">
                <a:solidFill>
                  <a:srgbClr val="E7E6E6">
                    <a:lumMod val="25000"/>
                  </a:srgbClr>
                </a:solidFill>
              </a:rPr>
              <a:t> платформа агрегации </a:t>
            </a:r>
            <a:r>
              <a:rPr lang="ru-RU" sz="1300" dirty="0" smtClean="0">
                <a:solidFill>
                  <a:srgbClr val="E7E6E6">
                    <a:lumMod val="25000"/>
                  </a:srgbClr>
                </a:solidFill>
              </a:rPr>
              <a:t> </a:t>
            </a:r>
            <a:r>
              <a:rPr lang="ru-RU" sz="1300" dirty="0">
                <a:solidFill>
                  <a:srgbClr val="E7E6E6">
                    <a:lumMod val="25000"/>
                  </a:srgbClr>
                </a:solidFill>
              </a:rPr>
              <a:t>с “горячим” или “холодным” резервированием основных </a:t>
            </a:r>
            <a:r>
              <a:rPr lang="ru-RU" sz="1300" dirty="0" smtClean="0">
                <a:solidFill>
                  <a:srgbClr val="E7E6E6">
                    <a:lumMod val="25000"/>
                  </a:srgbClr>
                </a:solidFill>
              </a:rPr>
              <a:t>узлов</a:t>
            </a:r>
            <a:endParaRPr lang="ru-RU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Решение может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быть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реализовано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как в локальной сети клиента, так и в облаке 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Возможность организации встроенной системы шифрования </a:t>
            </a:r>
            <a:r>
              <a:rPr lang="en-US" sz="1300" dirty="0" err="1">
                <a:solidFill>
                  <a:schemeClr val="bg2">
                    <a:lumMod val="25000"/>
                  </a:schemeClr>
                </a:solidFill>
              </a:rPr>
              <a:t>OpenVPN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Единый центр управления и мониторинга сети </a:t>
            </a:r>
          </a:p>
          <a:p>
            <a:pPr>
              <a:buSzPct val="150000"/>
              <a:defRPr/>
            </a:pP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39140"/>
            <a:ext cx="9144000" cy="2914116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9" y="1239140"/>
            <a:ext cx="8836833" cy="29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39140"/>
            <a:ext cx="9144000" cy="2914116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55905" y="785282"/>
            <a:ext cx="53163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Система управления и мониторинга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-1"/>
          <a:stretch/>
        </p:blipFill>
        <p:spPr>
          <a:xfrm>
            <a:off x="1842020" y="1354222"/>
            <a:ext cx="5459960" cy="2696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55905" y="4208484"/>
            <a:ext cx="4316095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Возможность удаленного обновления Версии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ПО маршрутизатора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Доступность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Узла агрегации,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маршрутизатора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История подключений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Графики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приема / отдачи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трафика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Настраиваемая панель вывода на экран необходимых элементов мониторинга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4600048" y="4198860"/>
            <a:ext cx="4316095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Информация по использующимся в Устройствах SIM-картам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Передача SNMP -трапов и 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CDR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 в систему управления заказчика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Проверка работоспособности канала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управления и каналов агрегации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Отображение местоположения на карте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700755"/>
            <a:ext cx="9144000" cy="564023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50164" y="793861"/>
            <a:ext cx="4695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Область применения решения.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1094029" y="1560414"/>
            <a:ext cx="6654924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Автомобильный/Железнодорожный/Водный транспорт</a:t>
            </a: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Мобильные точки продаж/обслуживания</a:t>
            </a:r>
          </a:p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Резервирование каналов связи</a:t>
            </a:r>
          </a:p>
          <a:p>
            <a:pPr>
              <a:defRPr/>
            </a:pP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Удаленное видео-наблюдение </a:t>
            </a:r>
          </a:p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Обеспечение мероприятий</a:t>
            </a:r>
          </a:p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Связь удаленных объектов</a:t>
            </a:r>
          </a:p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Подключение банкоматов</a:t>
            </a:r>
          </a:p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Видео-конференцсвязь</a:t>
            </a:r>
          </a:p>
          <a:p>
            <a:pPr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Наружная реклама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2AB0EF-6A78-469E-B799-B98759F40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7" y="1662655"/>
            <a:ext cx="387329" cy="387329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408CFC-3E92-4D29-AD3E-0BAD76657D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9" y="2113861"/>
            <a:ext cx="379066" cy="3873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E25BE6-73DA-4385-911B-884E295C5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5" y="3539341"/>
            <a:ext cx="379481" cy="3794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5DADC2-6A94-4ADA-8CB8-260D88AC1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1" y="3109675"/>
            <a:ext cx="383225" cy="383225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059AEA-B0BF-4968-84F1-96662BC1C9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1" y="5411787"/>
            <a:ext cx="383225" cy="383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7B867C5-06C4-4FD2-93E8-DAB3D34D16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6" y="4487767"/>
            <a:ext cx="382477" cy="3832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52F1CFF-3D71-416B-8B8E-8A0F70F3C6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3" y="4919693"/>
            <a:ext cx="383225" cy="383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76111AA-863E-48A0-89E8-A8702D60AA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" y="3984235"/>
            <a:ext cx="379481" cy="3794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13894A0-BEB3-4732-B5CE-BC347CB04D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2324" y="2601398"/>
            <a:ext cx="383912" cy="3839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25" y="2708751"/>
            <a:ext cx="2703998" cy="27030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23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00755"/>
            <a:ext cx="9144000" cy="564023"/>
          </a:xfrm>
          <a:prstGeom prst="rect">
            <a:avLst/>
          </a:prstGeom>
          <a:solidFill>
            <a:srgbClr val="47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F49B7-1890-45D7-894F-3AFEB7BD73DB}"/>
              </a:ext>
            </a:extLst>
          </p:cNvPr>
          <p:cNvSpPr txBox="1"/>
          <p:nvPr/>
        </p:nvSpPr>
        <p:spPr>
          <a:xfrm>
            <a:off x="248088" y="797249"/>
            <a:ext cx="4353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erifBookCTT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Модель </a:t>
            </a:r>
            <a:r>
              <a:rPr lang="ru-RU" sz="2400" dirty="0" smtClean="0">
                <a:solidFill>
                  <a:schemeClr val="tx1"/>
                </a:solidFill>
              </a:rPr>
              <a:t>сервиса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527</Words>
  <Application>Microsoft Office PowerPoint</Application>
  <PresentationFormat>Экран (4:3)</PresentationFormat>
  <Paragraphs>114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Microsoft YaHei</vt:lpstr>
      <vt:lpstr>MingLiU-ExtB</vt:lpstr>
      <vt:lpstr>Arial</vt:lpstr>
      <vt:lpstr>Calibri</vt:lpstr>
      <vt:lpstr>Calibri Light</vt:lpstr>
      <vt:lpstr>OfficinaSerifBoldCTT</vt:lpstr>
      <vt:lpstr>OfficinaSerifBookCTT</vt:lpstr>
      <vt:lpstr>Segoe UI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Лащёнов</dc:creator>
  <cp:lastModifiedBy>Дмитрий Лащёнов</cp:lastModifiedBy>
  <cp:revision>127</cp:revision>
  <cp:lastPrinted>2019-05-21T11:38:31Z</cp:lastPrinted>
  <dcterms:created xsi:type="dcterms:W3CDTF">2019-05-16T12:52:12Z</dcterms:created>
  <dcterms:modified xsi:type="dcterms:W3CDTF">2019-05-22T11:45:09Z</dcterms:modified>
</cp:coreProperties>
</file>